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4"/>
  </p:notesMasterIdLst>
  <p:sldIdLst>
    <p:sldId id="281" r:id="rId2"/>
    <p:sldId id="260" r:id="rId3"/>
    <p:sldId id="258" r:id="rId4"/>
    <p:sldId id="262" r:id="rId5"/>
    <p:sldId id="282" r:id="rId6"/>
    <p:sldId id="257" r:id="rId7"/>
    <p:sldId id="264" r:id="rId8"/>
    <p:sldId id="273" r:id="rId9"/>
    <p:sldId id="278" r:id="rId10"/>
    <p:sldId id="268" r:id="rId11"/>
    <p:sldId id="275" r:id="rId12"/>
    <p:sldId id="256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40" autoAdjust="0"/>
  </p:normalViewPr>
  <p:slideViewPr>
    <p:cSldViewPr>
      <p:cViewPr varScale="1">
        <p:scale>
          <a:sx n="67" d="100"/>
          <a:sy n="67" d="100"/>
        </p:scale>
        <p:origin x="966" y="66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BF87597D-40F9-4A3A-B6BE-7BA4318B0930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22459"/>
            <a:ext cx="5641333" cy="4188778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CE1EB808-239A-4EA8-BE65-DED1D6C6C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B808-239A-4EA8-BE65-DED1D6C6CC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A79E-C0D6-4189-9953-DA91110F0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1ACA8-CB23-45A7-B5C1-88D5693AB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AFA70-96F1-4E32-A738-4574AAB6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2898-CC31-4EFE-AC68-8651EDC13A53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C3E31-484C-4E11-AC6B-51BB6ED8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A6D6-AC96-43D7-8043-8FB3BB39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7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F9457-AEFF-4B44-B802-3494FB03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B64DA-386B-4F90-8C2A-FD17A5DA2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0A5BB-C09A-45B4-9079-FA9B15EA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6C51-F7BE-45BB-B39A-BA789418D202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29BC9-E2A9-463C-A488-02FFF8E8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EBF36-A0FB-4246-A439-FF114A7A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7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A2292-AD9D-454A-A18D-03D875D041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3231C-58B4-40E8-8A7B-0F0BC3AC2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B7708-18E8-4F33-9137-03971EC2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40B3-0D71-4181-B495-445F065C38F6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EBD17-5FAA-4C1D-ADB7-9C34CACB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AB14-8512-4BDA-ABB6-0FC94DD2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7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58D7-7C11-464E-A54B-E3342958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5FF1F-B3E4-4867-B55C-2912908EA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3F091-2374-4321-B68F-B0F6049B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84A-CD45-4E73-AB2D-4D4CA71DE772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B0779-3C30-4208-AC36-48DD1454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51AA6-11A1-462C-9DBB-0527E902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9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FF9C-67D2-4EAF-9F2B-4068EF22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92B12-B921-4FB8-95D5-D9C76E8C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5FEB-A459-434A-B5AF-1874D271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5B7D-99A5-4A1D-BC77-36F740C0354A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E2B06-E4C9-4DF9-B288-71E8581B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D5E3A-942E-4E45-A93E-939400B1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3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C0C1-B8CA-4977-9EA7-50CC8A8F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4A08-9CE2-46FD-9BC6-2928953E3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E4E73-00F5-4657-AA17-CC963172D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D3C9D-CEC6-491C-B7BB-DD533273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E08A-0E0E-4A35-8591-8CE4FF36B70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37DAB-B481-480C-89F6-51C32AB6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D5399-C34D-463E-AB34-AB692176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5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7F16-0D45-4660-964B-044D82BD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80C83-7AB3-4E0F-8F47-90974E69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8BC2A-9049-4FEE-BFE7-1BFCE6DE6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4BF37-7FD4-424A-99AF-3F165073E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58ED-3EBE-4191-BDAC-FD7C33DFA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E214B-0A4F-4C1E-9AA2-E0F50427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6E9-E283-43AC-B0A6-2C1DB67BBB3F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F07A1-F08B-4787-A050-41345B12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21521-0774-4C02-A4E3-9E37B9D8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C5A4-2386-47D9-BB19-18E0C1D1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EA678-7B8C-4491-9557-44BB81B5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CE3A-05B2-42B6-AA7A-0B2551E251D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F4418-7183-4355-997C-339C3FFC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8F6A8-F5AD-42D0-BD71-98BE2B59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1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8DB622-AF48-4492-B8E5-50EDC07B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4D92-5F83-4017-99D2-3C0A9D4B8A55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79B47-D6EE-4ADC-8398-DFA63AFF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C604F-5169-446F-A3A8-1B5B9B08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2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B95F0-32C6-4149-AE6B-039C9283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31CF9-A254-439C-8607-AE5F839A3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352CD-89B4-4FAD-9246-75CF87214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A6135-18AD-43AD-AD92-8F1D1A93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D701-8F8D-4174-B5FD-C6B379CF24F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03F5D-1EAB-4352-852A-5AD41194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7F251-CC29-459E-BE30-B1E0FE59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8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A969-BC95-4452-8754-4193F71A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F4B0C-17E9-46A3-97EE-326FAC726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7BD91-DFCE-403C-ADD7-640EDE1C2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28022-AA9C-4B13-8970-26C695FD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36C4-3D81-46C3-A6FD-0C4AEBD59AF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4BE63-CE4B-47AC-9428-461DBBE5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540F6-2BFC-4235-B943-F52FF5A1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F90AC-CCF4-4562-9B94-8C042D3ED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A9AE5-B941-4081-814B-DF0E20E0F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C64-F410-4BBB-B962-78722D54C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785B-ED7B-4C78-9A48-89A850556BC5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AE5F1-C5E5-44EC-8246-0663D568E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7CBC4-C55A-4FA7-A794-C41053C76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3F4A-E259-4C1D-A6A1-08C032BC08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0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0219A9-575A-40B8-88FF-500F62D62489}"/>
              </a:ext>
            </a:extLst>
          </p:cNvPr>
          <p:cNvSpPr/>
          <p:nvPr/>
        </p:nvSpPr>
        <p:spPr>
          <a:xfrm>
            <a:off x="685800" y="2067098"/>
            <a:ext cx="7848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small" dirty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GREATER BRIDGEPORT MEDICAL ASSOCIATION</a:t>
            </a:r>
          </a:p>
          <a:p>
            <a:pPr algn="ctr"/>
            <a:endParaRPr lang="en-US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5D46AD-47A2-4DCF-94A8-E83EF837640B}"/>
              </a:ext>
            </a:extLst>
          </p:cNvPr>
          <p:cNvSpPr txBox="1"/>
          <p:nvPr/>
        </p:nvSpPr>
        <p:spPr>
          <a:xfrm>
            <a:off x="1524000" y="320040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24FA27-E67A-4ECC-9243-125D13FC47B1}"/>
              </a:ext>
            </a:extLst>
          </p:cNvPr>
          <p:cNvSpPr txBox="1"/>
          <p:nvPr/>
        </p:nvSpPr>
        <p:spPr>
          <a:xfrm>
            <a:off x="381000" y="2774686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WELCOME TO THE 153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ANNUAL MEETING AND THE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ANNUAL AWARDS BANQUET AND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HOSPITAL MEDICAL STAFF MEET AND GREET</a:t>
            </a:r>
          </a:p>
          <a:p>
            <a:pPr algn="ctr"/>
            <a:endParaRPr lang="en-US" sz="2400" b="1" dirty="0"/>
          </a:p>
        </p:txBody>
      </p:sp>
      <p:pic>
        <p:nvPicPr>
          <p:cNvPr id="6" name="Picture 5" descr="A picture containing scene&#10;&#10;Description automatically generated">
            <a:extLst>
              <a:ext uri="{FF2B5EF4-FFF2-40B4-BE49-F238E27FC236}">
                <a16:creationId xmlns:a16="http://schemas.microsoft.com/office/drawing/2014/main" id="{30635494-16FA-495B-8C96-A528BFE152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422" y="485172"/>
            <a:ext cx="1422578" cy="140510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C997251-2BF2-43D2-B1A0-49D1F1F6785C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4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3894" y="1678632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 of the Year Award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4506" y="542927"/>
            <a:ext cx="1174987" cy="115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90344" y="2209800"/>
            <a:ext cx="3814313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Joseph Andrews, Jr., MD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21336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798"/>
            <a:ext cx="3048000" cy="838202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F6CCFE-D2F9-4DD6-A683-2E1D39F0E8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68" y="2971799"/>
            <a:ext cx="2133600" cy="2698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B48B0C-5F3F-4D2D-BC5A-566C346ABFD4}"/>
              </a:ext>
            </a:extLst>
          </p:cNvPr>
          <p:cNvSpPr txBox="1"/>
          <p:nvPr/>
        </p:nvSpPr>
        <p:spPr>
          <a:xfrm>
            <a:off x="4597494" y="5835136"/>
            <a:ext cx="320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Introduction by Frank Scifo, MD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7D297A-0D96-4620-8352-36D4065DBB44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7593"/>
            <a:ext cx="8153400" cy="598938"/>
          </a:xfrm>
        </p:spPr>
        <p:txBody>
          <a:bodyPr>
            <a:normAutofit fontScale="90000"/>
          </a:bodyPr>
          <a:lstStyle/>
          <a:p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Donations Were Made to the Following Organizations in 2018</a:t>
            </a:r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4649"/>
            <a:ext cx="8382000" cy="418567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AmeriCares Free Clinics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Bridgeport Child Advocacy Coalition</a:t>
            </a:r>
          </a:p>
          <a:p>
            <a:pPr marL="0" indent="0" algn="ctr"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Bridgeport Hospital - 37</a:t>
            </a:r>
            <a:r>
              <a:rPr lang="en-US" sz="29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 Annual Kaulbach Memorial Golf Classic</a:t>
            </a:r>
            <a:endParaRPr lang="en-US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Bridgeport Rescue Mission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Connecticut Food Bank</a:t>
            </a:r>
          </a:p>
          <a:p>
            <a:pPr marL="0" indent="0" algn="ctr"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Council of Churches of Greater Bridgeport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Goodwill Western and Northern Connecticut 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Homes for the Brave</a:t>
            </a:r>
          </a:p>
          <a:p>
            <a:pPr marL="0" indent="0" algn="ctr"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The Kennedy Center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Mercy Learning Center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 Hope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Vincent’s Medical Center - Dispensary of Hope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26F0C-2904-4B63-8FEB-250EB389032A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4C13A-B9D0-410A-8448-D49652DB5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227" y="314627"/>
            <a:ext cx="1205546" cy="119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6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Right 7">
            <a:extLst>
              <a:ext uri="{FF2B5EF4-FFF2-40B4-BE49-F238E27FC236}">
                <a16:creationId xmlns:a16="http://schemas.microsoft.com/office/drawing/2014/main" id="{C70A3E53-6B67-4AE5-8AAB-2614F2BF2799}"/>
              </a:ext>
            </a:extLst>
          </p:cNvPr>
          <p:cNvSpPr/>
          <p:nvPr/>
        </p:nvSpPr>
        <p:spPr>
          <a:xfrm>
            <a:off x="411480" y="5686040"/>
            <a:ext cx="464820" cy="484632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9E576D-BF6C-4001-ADE7-472FE55A5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76345"/>
              </p:ext>
            </p:extLst>
          </p:nvPr>
        </p:nvGraphicFramePr>
        <p:xfrm>
          <a:off x="838200" y="929644"/>
          <a:ext cx="7086600" cy="5562595"/>
        </p:xfrm>
        <a:graphic>
          <a:graphicData uri="http://schemas.openxmlformats.org/drawingml/2006/table">
            <a:tbl>
              <a:tblPr firstRow="1" firstCol="1" bandRow="1"/>
              <a:tblGrid>
                <a:gridCol w="1371600">
                  <a:extLst>
                    <a:ext uri="{9D8B030D-6E8A-4147-A177-3AD203B41FA5}">
                      <a16:colId xmlns:a16="http://schemas.microsoft.com/office/drawing/2014/main" val="2170700227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38952373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29290864"/>
                    </a:ext>
                  </a:extLst>
                </a:gridCol>
              </a:tblGrid>
              <a:tr h="370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1800" u="sng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COMMUNITY OUTREACH</a:t>
                      </a:r>
                      <a:endParaRPr lang="en-US" sz="1800" u="sng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1800" u="sng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17414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  500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28468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  625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490172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1,040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855855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2,200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066079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   675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6302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   625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345828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   750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42185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1,325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104483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1,525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802976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1,325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58312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1,325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797738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1,325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472016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1,325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41020"/>
                  </a:ext>
                </a:extLst>
              </a:tr>
              <a:tr h="71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Donations (multiple organizations)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 1,325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$15,890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02" marR="5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50824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741CE71-F29E-4E2F-BE4B-A3FCED9D912B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EDE21-9B77-4BB7-8B37-6E10FA19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877" y="243841"/>
            <a:ext cx="659923" cy="65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1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5429" y="493190"/>
            <a:ext cx="1449341" cy="143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0219A9-575A-40B8-88FF-500F62D62489}"/>
              </a:ext>
            </a:extLst>
          </p:cNvPr>
          <p:cNvSpPr/>
          <p:nvPr/>
        </p:nvSpPr>
        <p:spPr>
          <a:xfrm>
            <a:off x="685800" y="2067098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small" dirty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GREATER BRIDGEPORT MEDICAL ASSOCIATION</a:t>
            </a:r>
          </a:p>
          <a:p>
            <a:pPr algn="ctr"/>
            <a:endParaRPr lang="en-US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to the SPONSORS FOR THEIR GENEROUS SUPPORT</a:t>
            </a:r>
            <a:endParaRPr lang="en-US" b="1" cap="all" dirty="0">
              <a:solidFill>
                <a:schemeClr val="tx2"/>
              </a:solidFill>
            </a:endParaRPr>
          </a:p>
        </p:txBody>
      </p:sp>
      <p:pic>
        <p:nvPicPr>
          <p:cNvPr id="1029" name="Picture 5" descr="bridgeporthospitalfoundation_logo">
            <a:extLst>
              <a:ext uri="{FF2B5EF4-FFF2-40B4-BE49-F238E27FC236}">
                <a16:creationId xmlns:a16="http://schemas.microsoft.com/office/drawing/2014/main" id="{FE5397D3-8104-41D4-BAB5-914FFCE4A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40" y="5618895"/>
            <a:ext cx="2983901" cy="57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 descr="view">
            <a:extLst>
              <a:ext uri="{FF2B5EF4-FFF2-40B4-BE49-F238E27FC236}">
                <a16:creationId xmlns:a16="http://schemas.microsoft.com/office/drawing/2014/main" id="{A9F90FE2-4150-49AE-B478-D205AD604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15" y="3363696"/>
            <a:ext cx="2745214" cy="62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FE932B-CCF9-4500-88F0-5638505006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408" y="4177276"/>
            <a:ext cx="2032392" cy="102480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A8927E-3AA7-4F1E-A1E0-E055E2D70E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81" y="5594058"/>
            <a:ext cx="3605618" cy="628128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3E855E33-C21E-486F-916F-58EBA82D89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59" y="4471864"/>
            <a:ext cx="3108461" cy="4921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2347A8-7E91-47FE-9BC2-07FAB73612C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783" y="3068186"/>
            <a:ext cx="2692198" cy="113347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A66497A-F065-4AE4-BC3C-7CA46957024F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scene&#10;&#10;Description automatically generated">
            <a:extLst>
              <a:ext uri="{FF2B5EF4-FFF2-40B4-BE49-F238E27FC236}">
                <a16:creationId xmlns:a16="http://schemas.microsoft.com/office/drawing/2014/main" id="{049DC71F-637A-4224-8FAA-E88D86711E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422" y="485172"/>
            <a:ext cx="1422578" cy="140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9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382000" cy="1524000"/>
          </a:xfrm>
        </p:spPr>
        <p:txBody>
          <a:bodyPr>
            <a:normAutofit/>
          </a:bodyPr>
          <a:lstStyle/>
          <a:p>
            <a:br>
              <a:rPr lang="en-US" sz="2000" u="sng" dirty="0"/>
            </a:br>
            <a:endParaRPr lang="en-US" sz="20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02C70D-AEC8-44A6-A0AF-D20D9E6DF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1750"/>
              </p:ext>
            </p:extLst>
          </p:nvPr>
        </p:nvGraphicFramePr>
        <p:xfrm>
          <a:off x="1367528" y="497798"/>
          <a:ext cx="7188997" cy="59831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2489">
                  <a:extLst>
                    <a:ext uri="{9D8B030D-6E8A-4147-A177-3AD203B41FA5}">
                      <a16:colId xmlns:a16="http://schemas.microsoft.com/office/drawing/2014/main" val="97629900"/>
                    </a:ext>
                  </a:extLst>
                </a:gridCol>
                <a:gridCol w="3155238">
                  <a:extLst>
                    <a:ext uri="{9D8B030D-6E8A-4147-A177-3AD203B41FA5}">
                      <a16:colId xmlns:a16="http://schemas.microsoft.com/office/drawing/2014/main" val="2307700386"/>
                    </a:ext>
                  </a:extLst>
                </a:gridCol>
                <a:gridCol w="2261270">
                  <a:extLst>
                    <a:ext uri="{9D8B030D-6E8A-4147-A177-3AD203B41FA5}">
                      <a16:colId xmlns:a16="http://schemas.microsoft.com/office/drawing/2014/main" val="2704814992"/>
                    </a:ext>
                  </a:extLst>
                </a:gridCol>
              </a:tblGrid>
              <a:tr h="350643">
                <a:tc>
                  <a:txBody>
                    <a:bodyPr/>
                    <a:lstStyle/>
                    <a:p>
                      <a:endParaRPr lang="en-US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indent="-57150"/>
                      <a:endParaRPr lang="en-US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28415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effectLst/>
                          <a:latin typeface="Trebuchet MS" panose="020B0603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sng" strike="noStrike">
                          <a:solidFill>
                            <a:srgbClr val="0000FF"/>
                          </a:solidFill>
                          <a:effectLst/>
                          <a:latin typeface="Trebuchet MS" panose="020B0603020202020204" pitchFamily="34" charset="0"/>
                        </a:rPr>
                        <a:t>SCHOLARSHIPS AWARDED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sng" strike="noStrike">
                          <a:solidFill>
                            <a:srgbClr val="0000FF"/>
                          </a:solidFill>
                          <a:effectLst/>
                          <a:latin typeface="Trebuchet MS" panose="020B0603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83902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1316894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6363321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2038496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850515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43097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674054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2314938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5994388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895120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0412631"/>
                  </a:ext>
                </a:extLst>
              </a:tr>
              <a:tr h="329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0788831"/>
                  </a:ext>
                </a:extLst>
              </a:tr>
              <a:tr h="3159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3212961"/>
                  </a:ext>
                </a:extLst>
              </a:tr>
              <a:tr h="3307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7083582"/>
                  </a:ext>
                </a:extLst>
              </a:tr>
              <a:tr h="3159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424211"/>
                  </a:ext>
                </a:extLst>
              </a:tr>
              <a:tr h="6607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71 SCHOLARSHIPS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$94,250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119985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E146BE0-6A4A-409C-816A-7A09E758BFC3}"/>
              </a:ext>
            </a:extLst>
          </p:cNvPr>
          <p:cNvSpPr/>
          <p:nvPr/>
        </p:nvSpPr>
        <p:spPr>
          <a:xfrm>
            <a:off x="717750" y="282503"/>
            <a:ext cx="7188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  HIGH SCHOOL SCHOLARSHIPS AWARDED BY GBMA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78DD182-1C6F-4FE9-BB3C-3FF755236B3F}"/>
              </a:ext>
            </a:extLst>
          </p:cNvPr>
          <p:cNvSpPr/>
          <p:nvPr/>
        </p:nvSpPr>
        <p:spPr>
          <a:xfrm>
            <a:off x="577777" y="5334000"/>
            <a:ext cx="583276" cy="578358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70DA37-2517-42C2-B15A-C75A26823C7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1453" y="397960"/>
            <a:ext cx="685801" cy="67697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110F194-41C5-4D1A-906F-FE3F20A9B8EC}"/>
              </a:ext>
            </a:extLst>
          </p:cNvPr>
          <p:cNvSpPr/>
          <p:nvPr/>
        </p:nvSpPr>
        <p:spPr>
          <a:xfrm>
            <a:off x="228600" y="2057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790" y="248236"/>
            <a:ext cx="6934200" cy="814754"/>
          </a:xfrm>
        </p:spPr>
        <p:txBody>
          <a:bodyPr>
            <a:normAutofit fontScale="90000"/>
          </a:bodyPr>
          <a:lstStyle/>
          <a:p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GREATER BRIDGEPORT MEDICAL ASSOCIATION</a:t>
            </a: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2187601"/>
            <a:ext cx="8382000" cy="707999"/>
          </a:xfrm>
        </p:spPr>
        <p:txBody>
          <a:bodyPr>
            <a:normAutofit fontScale="47500" lnSpcReduction="20000"/>
          </a:bodyPr>
          <a:lstStyle/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51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HIGH SCHOOL SCHOLARSHIP RECIPIENTS – 2019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8899B7-4499-46FA-B897-9FDB66B5FE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4944" y="847971"/>
            <a:ext cx="1174111" cy="11589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ABB178-A351-4390-ADCC-BD992EAAA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20554"/>
              </p:ext>
            </p:extLst>
          </p:nvPr>
        </p:nvGraphicFramePr>
        <p:xfrm>
          <a:off x="469582" y="3116042"/>
          <a:ext cx="8417117" cy="3538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760">
                  <a:extLst>
                    <a:ext uri="{9D8B030D-6E8A-4147-A177-3AD203B41FA5}">
                      <a16:colId xmlns:a16="http://schemas.microsoft.com/office/drawing/2014/main" val="2587641388"/>
                    </a:ext>
                  </a:extLst>
                </a:gridCol>
                <a:gridCol w="2883350">
                  <a:extLst>
                    <a:ext uri="{9D8B030D-6E8A-4147-A177-3AD203B41FA5}">
                      <a16:colId xmlns:a16="http://schemas.microsoft.com/office/drawing/2014/main" val="68410369"/>
                    </a:ext>
                  </a:extLst>
                </a:gridCol>
                <a:gridCol w="1469541">
                  <a:extLst>
                    <a:ext uri="{9D8B030D-6E8A-4147-A177-3AD203B41FA5}">
                      <a16:colId xmlns:a16="http://schemas.microsoft.com/office/drawing/2014/main" val="1389569363"/>
                    </a:ext>
                  </a:extLst>
                </a:gridCol>
                <a:gridCol w="1670466">
                  <a:extLst>
                    <a:ext uri="{9D8B030D-6E8A-4147-A177-3AD203B41FA5}">
                      <a16:colId xmlns:a16="http://schemas.microsoft.com/office/drawing/2014/main" val="217338201"/>
                    </a:ext>
                  </a:extLst>
                </a:gridCol>
              </a:tblGrid>
              <a:tr h="656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Kaylin Guillaume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Central – Magnet High School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Sacred Heart University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Biology &amp; Psychology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793658"/>
                  </a:ext>
                </a:extLst>
              </a:tr>
              <a:tr h="656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Christine Jimenez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Central High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Undecided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77373"/>
                  </a:ext>
                </a:extLst>
              </a:tr>
              <a:tr h="7546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Pilar Montes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Bullard Havens High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Sacred Heart University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Occupational Therapy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70696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Berveline Pierre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Warren Harding High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Berkely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College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89137"/>
                  </a:ext>
                </a:extLst>
              </a:tr>
              <a:tr h="709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Madaha Tagnidoung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Bassick High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WCSU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Nursing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737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713179-B005-46CA-B899-753E1DA24859}"/>
              </a:ext>
            </a:extLst>
          </p:cNvPr>
          <p:cNvSpPr txBox="1"/>
          <p:nvPr/>
        </p:nvSpPr>
        <p:spPr>
          <a:xfrm>
            <a:off x="483870" y="2795533"/>
            <a:ext cx="812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   </a:t>
            </a:r>
            <a:r>
              <a:rPr lang="en-US" b="1" u="sng" dirty="0">
                <a:solidFill>
                  <a:srgbClr val="0000FF"/>
                </a:solidFill>
              </a:rPr>
              <a:t>NAME</a:t>
            </a:r>
            <a:r>
              <a:rPr lang="en-US" b="1" dirty="0">
                <a:solidFill>
                  <a:srgbClr val="0000FF"/>
                </a:solidFill>
              </a:rPr>
              <a:t>		              </a:t>
            </a:r>
            <a:r>
              <a:rPr lang="en-US" b="1" u="sng" dirty="0">
                <a:solidFill>
                  <a:srgbClr val="0000FF"/>
                </a:solidFill>
              </a:rPr>
              <a:t>HIGH SCHOOL</a:t>
            </a:r>
            <a:r>
              <a:rPr lang="en-US" b="1" dirty="0">
                <a:solidFill>
                  <a:srgbClr val="0000FF"/>
                </a:solidFill>
              </a:rPr>
              <a:t>	               </a:t>
            </a:r>
            <a:r>
              <a:rPr lang="en-US" b="1" u="sng" dirty="0">
                <a:solidFill>
                  <a:srgbClr val="0000FF"/>
                </a:solidFill>
              </a:rPr>
              <a:t>COLLEGE</a:t>
            </a:r>
            <a:r>
              <a:rPr lang="en-US" b="1" dirty="0">
                <a:solidFill>
                  <a:srgbClr val="0000FF"/>
                </a:solidFill>
              </a:rPr>
              <a:t>            </a:t>
            </a:r>
            <a:r>
              <a:rPr lang="en-US" b="1" u="sng" dirty="0">
                <a:solidFill>
                  <a:srgbClr val="0000FF"/>
                </a:solidFill>
              </a:rPr>
              <a:t>STUDY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302AC7-59ED-44FC-BCB3-A20B68957286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5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790" y="248236"/>
            <a:ext cx="6934200" cy="814754"/>
          </a:xfrm>
        </p:spPr>
        <p:txBody>
          <a:bodyPr>
            <a:normAutofit fontScale="90000"/>
          </a:bodyPr>
          <a:lstStyle/>
          <a:p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GREATER BRIDGEPORT MEDICAL ASSOCIATION</a:t>
            </a: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" y="914400"/>
            <a:ext cx="8686800" cy="472440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Congratulations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Grand Winner of the 2019 </a:t>
            </a:r>
          </a:p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Robert D.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Scinto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Scholarship Award</a:t>
            </a:r>
          </a:p>
          <a:p>
            <a:endParaRPr lang="en-US" sz="5100" b="1" u="sng" dirty="0">
              <a:latin typeface="Arial" pitchFamily="34" charset="0"/>
              <a:cs typeface="Arial" pitchFamily="34" charset="0"/>
            </a:endParaRPr>
          </a:p>
          <a:p>
            <a:r>
              <a:rPr lang="en-US" sz="4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Berveline</a:t>
            </a:r>
            <a:r>
              <a:rPr lang="en-US" sz="4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Pierre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Warren Harding High School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5DEDD-83AB-4AE3-97F1-17ED12A272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2159" y="811823"/>
            <a:ext cx="825380" cy="8147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662E043-96D7-43F9-A585-4A43BE90C8E5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0700" y="445016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NURSING SCHOLARSHIPS AWARDED BY GBMA 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2885A7-3C49-44A1-BF8C-AA3DEBFA5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25025"/>
              </p:ext>
            </p:extLst>
          </p:nvPr>
        </p:nvGraphicFramePr>
        <p:xfrm>
          <a:off x="1171191" y="1012467"/>
          <a:ext cx="7207761" cy="5143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162">
                  <a:extLst>
                    <a:ext uri="{9D8B030D-6E8A-4147-A177-3AD203B41FA5}">
                      <a16:colId xmlns:a16="http://schemas.microsoft.com/office/drawing/2014/main" val="420253301"/>
                    </a:ext>
                  </a:extLst>
                </a:gridCol>
                <a:gridCol w="3381735">
                  <a:extLst>
                    <a:ext uri="{9D8B030D-6E8A-4147-A177-3AD203B41FA5}">
                      <a16:colId xmlns:a16="http://schemas.microsoft.com/office/drawing/2014/main" val="532978574"/>
                    </a:ext>
                  </a:extLst>
                </a:gridCol>
                <a:gridCol w="2180864">
                  <a:extLst>
                    <a:ext uri="{9D8B030D-6E8A-4147-A177-3AD203B41FA5}">
                      <a16:colId xmlns:a16="http://schemas.microsoft.com/office/drawing/2014/main" val="1574866078"/>
                    </a:ext>
                  </a:extLst>
                </a:gridCol>
              </a:tblGrid>
              <a:tr h="277470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00FF"/>
                          </a:solidFill>
                        </a:rPr>
                        <a:t>YEAR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00FF"/>
                          </a:solidFill>
                        </a:rPr>
                        <a:t>SCHOLARSHIPS AWARDED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00FF"/>
                          </a:solidFill>
                        </a:rPr>
                        <a:t>AMOUNT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715062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scholarship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250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632627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913093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329781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392757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34013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079059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112334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6447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621256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42074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835654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45648"/>
                  </a:ext>
                </a:extLst>
              </a:tr>
              <a:tr h="29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scholarships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397644"/>
                  </a:ext>
                </a:extLst>
              </a:tr>
              <a:tr h="3503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scholarships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436090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084145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66073712-456B-4200-A313-05B45AE34EF5}"/>
              </a:ext>
            </a:extLst>
          </p:cNvPr>
          <p:cNvSpPr/>
          <p:nvPr/>
        </p:nvSpPr>
        <p:spPr>
          <a:xfrm>
            <a:off x="456817" y="5331455"/>
            <a:ext cx="641604" cy="484632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F81E5A-4780-4BF5-800E-8251F98433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824" y="351056"/>
            <a:ext cx="725079" cy="7157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C9FBFB-E889-40EC-8A7A-77BF4BDA8439}"/>
              </a:ext>
            </a:extLst>
          </p:cNvPr>
          <p:cNvSpPr txBox="1"/>
          <p:nvPr/>
        </p:nvSpPr>
        <p:spPr>
          <a:xfrm>
            <a:off x="1098421" y="5761754"/>
            <a:ext cx="659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TOTALS  28 scholarships       $13,250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404995-7148-4D08-B8ED-69C2376E2CFA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4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446448"/>
            <a:ext cx="6934200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GREATER BRIDGEPORT MEDICAL ASSOCIATION</a:t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181"/>
            <a:ext cx="9144000" cy="9144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1800" b="1" u="sng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b="1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1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NURSING AWARD RECIPIENTS - 2019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927" y="852813"/>
            <a:ext cx="1454545" cy="14990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FB8639-57DA-47AB-B8A4-514B570CC5C7}"/>
              </a:ext>
            </a:extLst>
          </p:cNvPr>
          <p:cNvSpPr txBox="1"/>
          <p:nvPr/>
        </p:nvSpPr>
        <p:spPr>
          <a:xfrm>
            <a:off x="914400" y="3581400"/>
            <a:ext cx="7467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YNHH BRIDGEPORT HOSPITAL</a:t>
            </a:r>
          </a:p>
          <a:p>
            <a:r>
              <a:rPr lang="en-US" dirty="0"/>
              <a:t>			           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AUDREY SEIGLE, RN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				Introduction by:  Ryan O’Connell, MD</a:t>
            </a:r>
          </a:p>
          <a:p>
            <a:endParaRPr lang="en-US" dirty="0"/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ST. VINCENT’S MEDICAL CENTER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        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BETH HARE, RN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dirty="0"/>
              <a:t>Introduction by:  Milton Armm, MD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C53E3A-DE0D-42CF-846B-FDD0A5F1BA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4027619"/>
            <a:ext cx="2945812" cy="749807"/>
          </a:xfrm>
          <a:prstGeom prst="rect">
            <a:avLst/>
          </a:prstGeom>
        </p:spPr>
      </p:pic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1636EA36-9ED1-476D-A51B-4E88504D7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486400"/>
            <a:ext cx="2962656" cy="7498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CA19FF7-D2F3-4BFD-9836-94DABA7BCA0F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8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707963"/>
            <a:ext cx="800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33413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Nandip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Kothari</a:t>
            </a:r>
          </a:p>
          <a:p>
            <a:pPr defTabSz="633413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CEO  </a:t>
            </a:r>
          </a:p>
          <a:p>
            <a:endParaRPr lang="en-US" b="1" i="1" dirty="0"/>
          </a:p>
          <a:p>
            <a:r>
              <a:rPr lang="en-US" b="1" i="1" dirty="0"/>
              <a:t>The Use of Artificial Intelligence in Medicine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9CC6A-70DE-4CAB-87A1-D6A3415B51A7}"/>
              </a:ext>
            </a:extLst>
          </p:cNvPr>
          <p:cNvSpPr txBox="1"/>
          <p:nvPr/>
        </p:nvSpPr>
        <p:spPr>
          <a:xfrm>
            <a:off x="2743202" y="2133599"/>
            <a:ext cx="3657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KEYNOTE SPEAKER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0F8BC6-F368-4A73-8F00-9ECC5D5C69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99" y="457200"/>
            <a:ext cx="1524001" cy="1501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4E2DC4-7203-467F-80B0-ED5ED4332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3" y="4566486"/>
            <a:ext cx="3076575" cy="1485900"/>
          </a:xfrm>
          <a:prstGeom prst="rect">
            <a:avLst/>
          </a:prstGeom>
        </p:spPr>
      </p:pic>
      <p:pic>
        <p:nvPicPr>
          <p:cNvPr id="14" name="Picture 13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565C3F14-B9BB-47DE-BA84-D980B793A7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673" y="3052011"/>
            <a:ext cx="2104962" cy="715687"/>
          </a:xfrm>
          <a:prstGeom prst="rect">
            <a:avLst/>
          </a:prstGeom>
        </p:spPr>
      </p:pic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63CAD119-F754-4B12-AA38-22F38FF1EC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239" y="2707962"/>
            <a:ext cx="2375537" cy="24128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A552E3B-5DB1-4C8E-BF92-489557A17B13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3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357" y="169603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 of the Year Award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6921" y="442290"/>
            <a:ext cx="1150157" cy="113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97322" y="2201497"/>
            <a:ext cx="2901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Smith, MD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2" y="2819400"/>
            <a:ext cx="23622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70BDCD-733A-456B-B405-9014A5002F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13" y="2770135"/>
            <a:ext cx="2192088" cy="2902670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148A561-75C7-40BC-B9B0-53206CB390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956" y="2954088"/>
            <a:ext cx="2057400" cy="1981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721FC6-8B42-4F9C-9565-E767723FE687}"/>
              </a:ext>
            </a:extLst>
          </p:cNvPr>
          <p:cNvSpPr/>
          <p:nvPr/>
        </p:nvSpPr>
        <p:spPr>
          <a:xfrm>
            <a:off x="4571999" y="5797033"/>
            <a:ext cx="3255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Introduction by Michael Ivy, MD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EA5C68-C92E-4967-888E-D72DC49770A2}"/>
              </a:ext>
            </a:extLst>
          </p:cNvPr>
          <p:cNvSpPr/>
          <p:nvPr/>
        </p:nvSpPr>
        <p:spPr>
          <a:xfrm>
            <a:off x="228600" y="167640"/>
            <a:ext cx="8686800" cy="64465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512</Words>
  <Application>Microsoft Office PowerPoint</Application>
  <PresentationFormat>On-screen Show (4:3)</PresentationFormat>
  <Paragraphs>224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 </vt:lpstr>
      <vt:lpstr> GREATER BRIDGEPORT MEDICAL ASSOCIATION </vt:lpstr>
      <vt:lpstr> GREATER BRIDGEPORT MEDICAL ASSOCIATION </vt:lpstr>
      <vt:lpstr>PowerPoint Presentation</vt:lpstr>
      <vt:lpstr>          GREATER BRIDGEPORT MEDICAL ASSOCIATION  </vt:lpstr>
      <vt:lpstr>PowerPoint Presentation</vt:lpstr>
      <vt:lpstr>PowerPoint Presentation</vt:lpstr>
      <vt:lpstr>PowerPoint Presentation</vt:lpstr>
      <vt:lpstr>     Donations Were Made to the Following Organizations in 2018: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 Fugazy</dc:creator>
  <cp:lastModifiedBy>Johanna Fugazy</cp:lastModifiedBy>
  <cp:revision>81</cp:revision>
  <cp:lastPrinted>2019-05-22T19:00:13Z</cp:lastPrinted>
  <dcterms:created xsi:type="dcterms:W3CDTF">2019-03-21T14:23:43Z</dcterms:created>
  <dcterms:modified xsi:type="dcterms:W3CDTF">2019-06-06T14:03:06Z</dcterms:modified>
</cp:coreProperties>
</file>